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91" r:id="rId2"/>
  </p:sldMasterIdLst>
  <p:notesMasterIdLst>
    <p:notesMasterId r:id="rId19"/>
  </p:notesMasterIdLst>
  <p:sldIdLst>
    <p:sldId id="328" r:id="rId3"/>
    <p:sldId id="330" r:id="rId4"/>
    <p:sldId id="383" r:id="rId5"/>
    <p:sldId id="382" r:id="rId6"/>
    <p:sldId id="370" r:id="rId7"/>
    <p:sldId id="372" r:id="rId8"/>
    <p:sldId id="373" r:id="rId9"/>
    <p:sldId id="384" r:id="rId10"/>
    <p:sldId id="375" r:id="rId11"/>
    <p:sldId id="374" r:id="rId12"/>
    <p:sldId id="376" r:id="rId13"/>
    <p:sldId id="377" r:id="rId14"/>
    <p:sldId id="378" r:id="rId15"/>
    <p:sldId id="381" r:id="rId16"/>
    <p:sldId id="379" r:id="rId17"/>
    <p:sldId id="38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1831"/>
    <a:srgbClr val="E51A32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24"/>
    <p:restoredTop sz="94643"/>
  </p:normalViewPr>
  <p:slideViewPr>
    <p:cSldViewPr snapToGrid="0" snapToObjects="1">
      <p:cViewPr varScale="1">
        <p:scale>
          <a:sx n="92" d="100"/>
          <a:sy n="92" d="100"/>
        </p:scale>
        <p:origin x="307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4A63E1-67BA-2B4C-82F8-767381947050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2CDDB9-978F-E046-8E19-F4605FEBBF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351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CDDB9-978F-E046-8E19-F4605FEBBF46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052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F3F5A-D3BA-8847-9F68-007DFDCCBAC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672662"/>
            <a:ext cx="10754710" cy="2754696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E1791E-F1B1-F442-BD80-1027D505EB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3654043"/>
            <a:ext cx="10754710" cy="150018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 and/or author’s name</a:t>
            </a:r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353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DCD43-6FEF-3C4B-947A-2F4B26CB98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department contact info slide title here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8501E6-0927-9247-99B8-8820F650958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96086" y="3416631"/>
            <a:ext cx="8957714" cy="482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Add Department Twitter or delete icon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3F9D24D-0BFB-9B45-BD40-AD0C2A58CA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96086" y="2680908"/>
            <a:ext cx="8957714" cy="482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Add Department Facebook or delete icon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1D1DFAA-856C-BD49-95ED-4428C1D997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96086" y="4152354"/>
            <a:ext cx="8957714" cy="482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Add Department Instagram or delete icon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ED7F4D0-919F-C14C-A338-804F204F3F0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96086" y="4884304"/>
            <a:ext cx="8957714" cy="482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Add Department </a:t>
            </a:r>
            <a:r>
              <a:rPr lang="en-US" dirty="0" err="1"/>
              <a:t>Youtube</a:t>
            </a:r>
            <a:r>
              <a:rPr lang="en-US" dirty="0"/>
              <a:t> or delete icon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18C4912-9759-7246-878B-2791CDE175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96086" y="1948958"/>
            <a:ext cx="8957714" cy="482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Add Department website here</a:t>
            </a:r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2315701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Backgrou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B51E80C-48C6-6449-9380-864FB8C5AC2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672662"/>
            <a:ext cx="10754710" cy="2754696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presentation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0EDD42D-C84C-1C41-927A-126C97A0B59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3654043"/>
            <a:ext cx="1075471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 and/or author’s name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15911074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Backgrou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E8C2C41-3D62-5E4B-9930-3AD9076086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6B0A240-713D-9242-9E6E-48BD299B08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0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42552962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Background 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36423885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ark Schoo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600917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erospac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12265113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erospac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7150128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engineering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41511476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engineering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21835880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B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3752504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1D87A-4AB4-3F49-84A6-5373C6001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574621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presentation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AF5081-A59A-894E-B0A6-638E58C33DA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365404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subtitle and/or author’s name</a:t>
            </a:r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8721191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B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30218049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30857078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8945639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C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21488767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C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37111825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P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186108351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P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413538200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S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13483449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S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21164099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chanical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1095211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EE415-1D70-1A45-AAC3-0F82BCADE7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65EE4-2314-F940-A229-63C3D7C29AA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60973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chanical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261821858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SR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202275181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SR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250597302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Tech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117889015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Tech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266513504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TI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404026914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TI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86882723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II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376369954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II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42590621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REAP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3277984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A94E6-3107-3846-9197-CA86B03AA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EAA58-C5C7-0045-8EF4-ED6B09FB4C0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373434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385E51-FB58-4F45-B87D-63B92B9FC0D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373434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282614671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REAP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176744059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schell Institut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128723538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schell Institut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82626217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B76D9-050B-72F7-90E9-F863177C79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00DD49-14C0-11CA-0170-A74EB2FFB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040BC6-BB5A-A365-0579-BD6A39E2E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247B1-DCA3-4931-B5F3-F935F3632623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5B1BD-7CE7-DB4F-765B-81490D3F5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3FE7F-96AE-9ED9-22F3-E577547C8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DC89B-087E-4237-B35B-CDE8E0D0A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9610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07A2A-5355-B6E0-0CF5-F66FFC626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D1034-F28C-A6D9-86CB-D9066223F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31199-BFE6-C5E5-12B1-8140E0197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247B1-DCA3-4931-B5F3-F935F3632623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8FA58-B2C2-E2F9-B5F7-1E0EABB79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A0873-C38D-0DA4-4B61-ACD44DE84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DC89B-087E-4237-B35B-CDE8E0D0A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87438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6F203-E522-0932-DF4F-2F173C1DB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D4CB99-D978-C464-0920-834A71E85B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B82094-1D08-1EF9-726A-0A6DD02E5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247B1-DCA3-4931-B5F3-F935F3632623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7039CB-642F-DF52-C9D4-08F7CA9E8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548D11-9CD8-CE6B-9A3A-9CEB39F97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DC89B-087E-4237-B35B-CDE8E0D0A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69199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B35E9-71E6-D873-3DCA-3724B1485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923D1-B9BF-5D3E-BF0A-E85EFCCBC7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A942A6-3C5A-89FA-BBDB-F5E3A03E57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218629-31EE-8044-F2EE-7060B0D93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247B1-DCA3-4931-B5F3-F935F3632623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5A8D3A-829B-0678-729E-C5BAFDB76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BA99FC-8003-2F07-1967-6A45C7C79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DC89B-087E-4237-B35B-CDE8E0D0A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90908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C0F1E-C664-55AD-F7C6-DAF717720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535B08-BF6E-E4A0-7060-EC04EC968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490B29-7056-85A2-DF88-CF55DA97C3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31B12C-68DA-6DB5-E6A4-585D777F3A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C2078E-E813-71C4-75BB-9C2DEA9FAC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086368-A0A0-79FD-7143-367FB07C0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247B1-DCA3-4931-B5F3-F935F3632623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C5B041-1AA3-1822-7C96-BC5BA5ACE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372170-9AAE-0F6C-39C4-7D420EDA6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DC89B-087E-4237-B35B-CDE8E0D0A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93939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59E92-D6BE-FC34-896F-320F0FF5C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E6A292-BDB0-C5DB-342B-BF3DA4C13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247B1-DCA3-4931-B5F3-F935F3632623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C37F8D-999D-C1B4-676C-AA8336088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8F23F6-8B07-8A80-A1D2-EDEF04FCE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DC89B-087E-4237-B35B-CDE8E0D0A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29041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A5E3E0-2405-3FB5-DC1E-B34680807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247B1-DCA3-4931-B5F3-F935F3632623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16CF56-BA0D-2761-6FC6-3648F0410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9C027A-71CC-6495-4298-BEF702D4D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DC89B-087E-4237-B35B-CDE8E0D0A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016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7C79E-1D6E-0340-8FD9-780A22946A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anchor="b"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40FC09-50C2-C74C-9244-2E536E7D90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70468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CA063A-30A1-364E-8BDC-FDB4282C918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04438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06274F-15B8-8548-BD59-8A79AAB518D6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70468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 here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AA3524-88E1-BB45-9062-DF4B908A2986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04438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340194741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39C54-7F5C-B098-E356-EC8B35F59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0BA0E-8FC4-5232-648C-C956266E9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C84F92-77B1-13FD-7AF9-CDEBAF2406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C8410A-7260-5B80-B392-A8FB29296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247B1-DCA3-4931-B5F3-F935F3632623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9D3A7B-5152-EDC1-187F-909625F1F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9AD57-B148-897C-DB95-C704E2F9E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DC89B-087E-4237-B35B-CDE8E0D0A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90659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05EB5-64DA-152E-5465-DD39BF5A1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7D7D73-816D-AC1A-8297-4676B1F498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29973C-AC0A-59FF-3E9A-A3202F6C66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578AD0-60EF-024B-8C2A-DB6D514F0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247B1-DCA3-4931-B5F3-F935F3632623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E10372-0C61-6C1A-EC3E-28081B35A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17438D-7FEA-7D04-104E-5C7C0617F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DC89B-087E-4237-B35B-CDE8E0D0A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97106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CE229-9134-34EA-F143-AD5C880A0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7F9103-74CB-C2FE-6E1E-11A2E027B0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295067-5F05-7E2E-E2D8-63D667AF3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247B1-DCA3-4931-B5F3-F935F3632623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F7A2E-1321-5060-AC18-BB7C2DD3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D65CC-E330-4821-C3FD-5B07482D8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DC89B-087E-4237-B35B-CDE8E0D0A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96291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B12118-15A3-AF30-1B24-D8057BABFC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A04948-2933-DBF0-F1BA-C0D0282985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FBF28F-EB16-3D1D-9E41-93BE16FD7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247B1-DCA3-4931-B5F3-F935F3632623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FF5977-D067-7B6A-4154-A61504B7D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0717E-976B-2323-6BAB-53F76E79D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DC89B-087E-4237-B35B-CDE8E0D0A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01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5B172-CA27-7540-A742-3EFFD37158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287479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3F021-7697-A642-861D-A90D498C47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57200"/>
            <a:ext cx="3932237" cy="100373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789AD-A9C8-8041-87C6-C420904F543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457200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FD0E60D1-1916-0A45-93FF-59F54202EAE4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839788" y="1744718"/>
            <a:ext cx="3932237" cy="372066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text here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3598319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2B781-07C4-3B4A-B015-DACE1998EF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00373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slide title here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633B6E-6D8E-DC43-94C9-6D614DFC0D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0"/>
            <a:ext cx="6172200" cy="500818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20B0B8-2606-EF4D-B56D-D1FFEA3BB32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1744718"/>
            <a:ext cx="3932237" cy="372066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text here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2823382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3629433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4.xml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11" Type="http://schemas.openxmlformats.org/officeDocument/2006/relationships/slideLayout" Target="../slideLayouts/slideLayout53.xml"/><Relationship Id="rId5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6.xml"/><Relationship Id="rId9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C4D8C9-EB84-8844-A706-81E8D7757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ECDE28-BCD7-8145-AA3F-41CBC87CBA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723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3747606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5" r:id="rId9"/>
    <p:sldLayoutId id="2147483658" r:id="rId10"/>
    <p:sldLayoutId id="2147483667" r:id="rId11"/>
    <p:sldLayoutId id="2147483668" r:id="rId12"/>
    <p:sldLayoutId id="2147483678" r:id="rId13"/>
    <p:sldLayoutId id="2147483659" r:id="rId14"/>
    <p:sldLayoutId id="2147483669" r:id="rId15"/>
    <p:sldLayoutId id="2147483670" r:id="rId16"/>
    <p:sldLayoutId id="2147483660" r:id="rId17"/>
    <p:sldLayoutId id="2147483671" r:id="rId18"/>
    <p:sldLayoutId id="2147483661" r:id="rId19"/>
    <p:sldLayoutId id="2147483672" r:id="rId20"/>
    <p:sldLayoutId id="2147483662" r:id="rId21"/>
    <p:sldLayoutId id="2147483673" r:id="rId22"/>
    <p:sldLayoutId id="2147483663" r:id="rId23"/>
    <p:sldLayoutId id="2147483674" r:id="rId24"/>
    <p:sldLayoutId id="2147483664" r:id="rId25"/>
    <p:sldLayoutId id="2147483675" r:id="rId26"/>
    <p:sldLayoutId id="2147483665" r:id="rId27"/>
    <p:sldLayoutId id="2147483677" r:id="rId28"/>
    <p:sldLayoutId id="2147483666" r:id="rId29"/>
    <p:sldLayoutId id="2147483676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2E8C0C-BCAE-38EF-A867-DBA1E5033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1C0950-01B1-B6EC-D22A-04239C4613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6CDCFB-E6A9-F2F0-B883-3147B553EE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247B1-DCA3-4931-B5F3-F935F3632623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7A7F2A-FA38-D339-4584-1723F27C01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A2A28-BF37-ECC8-348B-07B7E1F04B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ADC89B-087E-4237-B35B-CDE8E0D0A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79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1D34B-9B90-9C44-97A5-C4520EC6D0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ENME480 Lab Week 5/6:</a:t>
            </a:r>
            <a:br>
              <a:rPr lang="en-US" dirty="0"/>
            </a:br>
            <a:r>
              <a:rPr lang="en-US" dirty="0"/>
              <a:t>Forward Kinematics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586522-E19D-9841-99F5-F4AF65CBB1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Alex Beyer, Kaustubh Joshi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5300A8-9188-4643-8521-99F009CDA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30425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1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6928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DH Parameter Matrix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32432" cy="3723837"/>
          </a:xfrm>
        </p:spPr>
        <p:txBody>
          <a:bodyPr/>
          <a:lstStyle/>
          <a:p>
            <a:r>
              <a:rPr lang="en-US" dirty="0"/>
              <a:t>We can think of the DH Parameter Transformation as four transformations at once:</a:t>
            </a:r>
          </a:p>
          <a:p>
            <a:pPr lvl="1"/>
            <a:r>
              <a:rPr lang="en-US" dirty="0"/>
              <a:t>Translation along a joint axis (</a:t>
            </a:r>
            <a:r>
              <a:rPr lang="en-US" i="1" dirty="0"/>
              <a:t>d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Rotation about a join axis </a:t>
            </a:r>
            <a:r>
              <a:rPr lang="en-US" i="1" dirty="0"/>
              <a:t>(</a:t>
            </a:r>
            <a:r>
              <a:rPr lang="el-GR" i="1" dirty="0"/>
              <a:t>θ</a:t>
            </a:r>
            <a:r>
              <a:rPr lang="en-US" i="1" dirty="0"/>
              <a:t>)</a:t>
            </a:r>
          </a:p>
          <a:p>
            <a:pPr lvl="1"/>
            <a:r>
              <a:rPr lang="en-US" dirty="0"/>
              <a:t>Translation along a member </a:t>
            </a:r>
            <a:r>
              <a:rPr lang="en-US" i="1" dirty="0"/>
              <a:t>(r)</a:t>
            </a:r>
          </a:p>
          <a:p>
            <a:pPr lvl="1"/>
            <a:r>
              <a:rPr lang="en-US" dirty="0"/>
              <a:t>Rotation about a member (</a:t>
            </a:r>
            <a:r>
              <a:rPr lang="el-GR" i="1" dirty="0"/>
              <a:t>α</a:t>
            </a:r>
            <a:r>
              <a:rPr lang="en-US" dirty="0"/>
              <a:t>)</a:t>
            </a:r>
            <a:endParaRPr lang="en-US" sz="2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10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AutoShape 2" descr="\operatorname{Trans}_{z_{n - 1}}(d_n)&#10;  =&#10;\left[&#10;\begin{array}{ccc|c}&#10;    1 &amp; 0 &amp; 0 &amp; 0 \\&#10;    0 &amp; 1 &amp; 0 &amp; 0 \\&#10;    0 &amp; 0 &amp; 1 &amp; d_n \\&#10;    \hline&#10;    0 &amp; 0 &amp; 0 &amp; 1&#10;  \end{array}&#10;\right]&#10;">
            <a:extLst>
              <a:ext uri="{FF2B5EF4-FFF2-40B4-BE49-F238E27FC236}">
                <a16:creationId xmlns:a16="http://schemas.microsoft.com/office/drawing/2014/main" id="{B76802C7-F87E-95B0-EC87-C4E99611BC0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0102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DH Parameter Matrix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513" y="1601182"/>
            <a:ext cx="10832432" cy="4417233"/>
          </a:xfrm>
        </p:spPr>
        <p:txBody>
          <a:bodyPr>
            <a:normAutofit/>
          </a:bodyPr>
          <a:lstStyle/>
          <a:p>
            <a:r>
              <a:rPr lang="en-US" dirty="0"/>
              <a:t>When built, our four (single </a:t>
            </a:r>
            <a:r>
              <a:rPr lang="en-US" dirty="0" err="1"/>
              <a:t>DoF</a:t>
            </a:r>
            <a:r>
              <a:rPr lang="en-US" dirty="0"/>
              <a:t>) transforms look like: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i="1" dirty="0"/>
              <a:t>Does this order matter? If so, why?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11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6122C6-E46D-EB4C-1523-85D92A155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385" y="2637265"/>
            <a:ext cx="3490262" cy="13107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521747-49D4-3D12-4DBB-F1F6C491B6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1163" y="2576300"/>
            <a:ext cx="4290432" cy="13717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4637515-730E-50EE-1A7A-071BA44A02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9399" y="4082956"/>
            <a:ext cx="3246401" cy="13564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04A1A8C-6828-0EE1-DB20-8E8CE15B22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3094" y="4063904"/>
            <a:ext cx="4168501" cy="139458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5822A30-4E02-A020-9446-69328C528DC1}"/>
              </a:ext>
            </a:extLst>
          </p:cNvPr>
          <p:cNvSpPr/>
          <p:nvPr/>
        </p:nvSpPr>
        <p:spPr>
          <a:xfrm>
            <a:off x="6816436" y="3261692"/>
            <a:ext cx="415637" cy="150156"/>
          </a:xfrm>
          <a:prstGeom prst="rect">
            <a:avLst/>
          </a:prstGeom>
          <a:noFill/>
          <a:ln w="28575">
            <a:solidFill>
              <a:srgbClr val="E3183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2C74488-1220-6926-73CD-3281B5C0EB1C}"/>
              </a:ext>
            </a:extLst>
          </p:cNvPr>
          <p:cNvSpPr/>
          <p:nvPr/>
        </p:nvSpPr>
        <p:spPr>
          <a:xfrm>
            <a:off x="1715193" y="3295470"/>
            <a:ext cx="415637" cy="150156"/>
          </a:xfrm>
          <a:prstGeom prst="rect">
            <a:avLst/>
          </a:prstGeom>
          <a:noFill/>
          <a:ln w="28575">
            <a:solidFill>
              <a:srgbClr val="E3183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983C2BE-29E6-E43F-D8C2-19879F133CAD}"/>
              </a:ext>
            </a:extLst>
          </p:cNvPr>
          <p:cNvSpPr/>
          <p:nvPr/>
        </p:nvSpPr>
        <p:spPr>
          <a:xfrm>
            <a:off x="1834344" y="4753939"/>
            <a:ext cx="177337" cy="151541"/>
          </a:xfrm>
          <a:prstGeom prst="rect">
            <a:avLst/>
          </a:prstGeom>
          <a:noFill/>
          <a:ln w="28575">
            <a:solidFill>
              <a:srgbClr val="E3183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143583-9AD9-2EE1-02B4-FDFD737F88FC}"/>
              </a:ext>
            </a:extLst>
          </p:cNvPr>
          <p:cNvSpPr/>
          <p:nvPr/>
        </p:nvSpPr>
        <p:spPr>
          <a:xfrm>
            <a:off x="6935585" y="4714329"/>
            <a:ext cx="177337" cy="151541"/>
          </a:xfrm>
          <a:prstGeom prst="rect">
            <a:avLst/>
          </a:prstGeom>
          <a:noFill/>
          <a:ln w="28575">
            <a:solidFill>
              <a:srgbClr val="E3183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62E700B-A3E0-A766-0996-F5993547B81E}"/>
                  </a:ext>
                </a:extLst>
              </p:cNvPr>
              <p:cNvSpPr txBox="1"/>
              <p:nvPr/>
            </p:nvSpPr>
            <p:spPr>
              <a:xfrm>
                <a:off x="4696295" y="3448194"/>
                <a:ext cx="2120141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Each TF involves two frames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dirty="0"/>
                  <a:t>)!</a:t>
                </a:r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62E700B-A3E0-A766-0996-F5993547B8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96295" y="3448194"/>
                <a:ext cx="2120141" cy="923330"/>
              </a:xfrm>
              <a:prstGeom prst="rect">
                <a:avLst/>
              </a:prstGeom>
              <a:blipFill>
                <a:blip r:embed="rId6"/>
                <a:stretch>
                  <a:fillRect l="-1149" t="-4636" r="-4310" b="-92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13028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DH Parameter Matrix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A9B6CA-60D4-D342-A234-2332F483DC5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832432" cy="4184477"/>
              </a:xfrm>
            </p:spPr>
            <p:txBody>
              <a:bodyPr/>
              <a:lstStyle/>
              <a:p>
                <a:r>
                  <a:rPr lang="en-US" dirty="0"/>
                  <a:t>We can multiply all four of these together to get a single joint-to-joint transformation matrix with 4 </a:t>
                </a:r>
                <a:r>
                  <a:rPr lang="en-US" dirty="0" err="1"/>
                  <a:t>DoF</a:t>
                </a:r>
                <a:r>
                  <a:rPr lang="en-US" dirty="0"/>
                  <a:t>: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Different sources write this differently, the professor would write this as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A9B6CA-60D4-D342-A234-2332F483DC5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832432" cy="4184477"/>
              </a:xfrm>
              <a:blipFill>
                <a:blip r:embed="rId2"/>
                <a:stretch>
                  <a:fillRect l="-1014" t="-1310" b="-30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12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C00C8A-D442-304F-99D5-18E20BAF06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705"/>
          <a:stretch/>
        </p:blipFill>
        <p:spPr>
          <a:xfrm>
            <a:off x="1998277" y="3429000"/>
            <a:ext cx="8512278" cy="14205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6071D33-8987-88B6-5175-A0DA93BFA33E}"/>
              </a:ext>
            </a:extLst>
          </p:cNvPr>
          <p:cNvSpPr/>
          <p:nvPr/>
        </p:nvSpPr>
        <p:spPr>
          <a:xfrm>
            <a:off x="8808720" y="3529584"/>
            <a:ext cx="1139952" cy="932688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894B9A-FDA9-314F-40B4-E3A0FFE33E19}"/>
              </a:ext>
            </a:extLst>
          </p:cNvPr>
          <p:cNvSpPr/>
          <p:nvPr/>
        </p:nvSpPr>
        <p:spPr>
          <a:xfrm>
            <a:off x="9954768" y="3497640"/>
            <a:ext cx="457200" cy="932688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DA7FAD2-518D-335B-D72F-B4FC07AB897A}"/>
              </a:ext>
            </a:extLst>
          </p:cNvPr>
          <p:cNvSpPr txBox="1"/>
          <p:nvPr/>
        </p:nvSpPr>
        <p:spPr>
          <a:xfrm>
            <a:off x="8637781" y="2865000"/>
            <a:ext cx="1215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Rotation</a:t>
            </a:r>
          </a:p>
          <a:p>
            <a:r>
              <a:rPr lang="en-US" dirty="0"/>
              <a:t>Transform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3A5C50-2382-53E9-7D2B-03CEA00E8049}"/>
              </a:ext>
            </a:extLst>
          </p:cNvPr>
          <p:cNvSpPr txBox="1"/>
          <p:nvPr/>
        </p:nvSpPr>
        <p:spPr>
          <a:xfrm>
            <a:off x="10458026" y="3497640"/>
            <a:ext cx="13214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Translation</a:t>
            </a:r>
          </a:p>
          <a:p>
            <a:r>
              <a:rPr lang="en-US" dirty="0"/>
              <a:t>Transform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6907F82-E88A-F72D-18AC-632D297285D2}"/>
              </a:ext>
            </a:extLst>
          </p:cNvPr>
          <p:cNvCxnSpPr/>
          <p:nvPr/>
        </p:nvCxnSpPr>
        <p:spPr>
          <a:xfrm>
            <a:off x="1532021" y="3497640"/>
            <a:ext cx="617621" cy="45673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CBB9691-576E-F4B7-A496-BC07CB188A48}"/>
              </a:ext>
            </a:extLst>
          </p:cNvPr>
          <p:cNvCxnSpPr>
            <a:cxnSpLocks/>
          </p:cNvCxnSpPr>
          <p:nvPr/>
        </p:nvCxnSpPr>
        <p:spPr>
          <a:xfrm flipV="1">
            <a:off x="2646947" y="4309872"/>
            <a:ext cx="0" cy="43797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FF606EE-4A2D-6A7D-88BD-CFCC45F41AEA}"/>
              </a:ext>
            </a:extLst>
          </p:cNvPr>
          <p:cNvSpPr txBox="1"/>
          <p:nvPr/>
        </p:nvSpPr>
        <p:spPr>
          <a:xfrm>
            <a:off x="838200" y="3064669"/>
            <a:ext cx="1968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frame </a:t>
            </a:r>
            <a:r>
              <a:rPr lang="en-US" i="1" dirty="0"/>
              <a:t>n-1…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775E4CA-242D-7804-D0BC-0D1FD6AA69D4}"/>
              </a:ext>
            </a:extLst>
          </p:cNvPr>
          <p:cNvSpPr txBox="1"/>
          <p:nvPr/>
        </p:nvSpPr>
        <p:spPr>
          <a:xfrm>
            <a:off x="1889431" y="4714210"/>
            <a:ext cx="144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…to frame </a:t>
            </a:r>
            <a:r>
              <a:rPr lang="en-US" i="1" dirty="0"/>
              <a:t>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6688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DH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32432" cy="3723837"/>
          </a:xfrm>
        </p:spPr>
        <p:txBody>
          <a:bodyPr/>
          <a:lstStyle/>
          <a:p>
            <a:r>
              <a:rPr lang="en-US" dirty="0"/>
              <a:t>In practice you won’t be doing this manually very often; most software will handle this automatically</a:t>
            </a:r>
          </a:p>
          <a:p>
            <a:pPr lvl="1"/>
            <a:r>
              <a:rPr lang="en-US" dirty="0"/>
              <a:t>Things break, so understanding this now will save you hours of frustration later</a:t>
            </a:r>
          </a:p>
          <a:p>
            <a:r>
              <a:rPr lang="en-US" dirty="0"/>
              <a:t>We’ve defined the transformation matrix from joint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to </a:t>
            </a:r>
            <a:r>
              <a:rPr lang="en-US" i="1" dirty="0"/>
              <a:t>i+1</a:t>
            </a:r>
            <a:r>
              <a:rPr lang="en-US" dirty="0"/>
              <a:t>, how do we continue this?</a:t>
            </a:r>
          </a:p>
          <a:p>
            <a:pPr lvl="1"/>
            <a:r>
              <a:rPr lang="en-US" dirty="0"/>
              <a:t>Multiply them!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13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025A6F5-FD38-8F14-0A47-4A673C5A8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4263" y="5225612"/>
            <a:ext cx="4943475" cy="323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52694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DH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32432" cy="3723837"/>
          </a:xfrm>
        </p:spPr>
        <p:txBody>
          <a:bodyPr/>
          <a:lstStyle/>
          <a:p>
            <a:r>
              <a:rPr lang="en-US" dirty="0"/>
              <a:t>One advantage of DH Parameters is most joints only lead to 1 free parameter by convention:</a:t>
            </a:r>
          </a:p>
          <a:p>
            <a:pPr lvl="1"/>
            <a:r>
              <a:rPr lang="en-US" dirty="0"/>
              <a:t>Revolute Joints lead to a free </a:t>
            </a:r>
            <a:r>
              <a:rPr lang="el-GR" i="1" dirty="0"/>
              <a:t>θ</a:t>
            </a:r>
            <a:r>
              <a:rPr lang="en-US" i="1" dirty="0"/>
              <a:t> </a:t>
            </a:r>
          </a:p>
          <a:p>
            <a:pPr lvl="1"/>
            <a:r>
              <a:rPr lang="en-US" dirty="0"/>
              <a:t>Prismatic Joints lead to a free </a:t>
            </a:r>
            <a:r>
              <a:rPr lang="en-US" i="1" dirty="0"/>
              <a:t>d</a:t>
            </a:r>
            <a:r>
              <a:rPr lang="en-US" dirty="0"/>
              <a:t> </a:t>
            </a:r>
          </a:p>
          <a:p>
            <a:r>
              <a:rPr lang="en-US" dirty="0"/>
              <a:t>All other transform parameters will be fixed for that frame, depending only on how the robot is built</a:t>
            </a:r>
          </a:p>
          <a:p>
            <a:r>
              <a:rPr lang="en-US" i="1" dirty="0"/>
              <a:t>Tip: Use tables!</a:t>
            </a:r>
            <a:r>
              <a:rPr lang="en-US" dirty="0"/>
              <a:t> </a:t>
            </a:r>
            <a:endParaRPr lang="en-US" i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14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320EF741-D92E-FD74-016E-F778903673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4188396"/>
              </p:ext>
            </p:extLst>
          </p:nvPr>
        </p:nvGraphicFramePr>
        <p:xfrm>
          <a:off x="5085347" y="4582069"/>
          <a:ext cx="7047832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7327">
                  <a:extLst>
                    <a:ext uri="{9D8B030D-6E8A-4147-A177-3AD203B41FA5}">
                      <a16:colId xmlns:a16="http://schemas.microsoft.com/office/drawing/2014/main" val="249785131"/>
                    </a:ext>
                  </a:extLst>
                </a:gridCol>
                <a:gridCol w="1339515">
                  <a:extLst>
                    <a:ext uri="{9D8B030D-6E8A-4147-A177-3AD203B41FA5}">
                      <a16:colId xmlns:a16="http://schemas.microsoft.com/office/drawing/2014/main" val="3359814436"/>
                    </a:ext>
                  </a:extLst>
                </a:gridCol>
                <a:gridCol w="1395664">
                  <a:extLst>
                    <a:ext uri="{9D8B030D-6E8A-4147-A177-3AD203B41FA5}">
                      <a16:colId xmlns:a16="http://schemas.microsoft.com/office/drawing/2014/main" val="1983604313"/>
                    </a:ext>
                  </a:extLst>
                </a:gridCol>
                <a:gridCol w="1499936">
                  <a:extLst>
                    <a:ext uri="{9D8B030D-6E8A-4147-A177-3AD203B41FA5}">
                      <a16:colId xmlns:a16="http://schemas.microsoft.com/office/drawing/2014/main" val="148111369"/>
                    </a:ext>
                  </a:extLst>
                </a:gridCol>
                <a:gridCol w="1545390">
                  <a:extLst>
                    <a:ext uri="{9D8B030D-6E8A-4147-A177-3AD203B41FA5}">
                      <a16:colId xmlns:a16="http://schemas.microsoft.com/office/drawing/2014/main" val="832607903"/>
                    </a:ext>
                  </a:extLst>
                </a:gridCol>
              </a:tblGrid>
              <a:tr h="350230">
                <a:tc>
                  <a:txBody>
                    <a:bodyPr/>
                    <a:lstStyle/>
                    <a:p>
                      <a:r>
                        <a:rPr lang="en-US" dirty="0"/>
                        <a:t>Frame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dirty="0"/>
                        <a:t>θ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dirty="0"/>
                        <a:t>α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2343628"/>
                  </a:ext>
                </a:extLst>
              </a:tr>
              <a:tr h="350230">
                <a:tc>
                  <a:txBody>
                    <a:bodyPr/>
                    <a:lstStyle/>
                    <a:p>
                      <a:r>
                        <a:rPr lang="en-US" i="1" dirty="0"/>
                        <a:t>0 </a:t>
                      </a:r>
                      <a:r>
                        <a:rPr lang="en-US" i="1" dirty="0">
                          <a:sym typeface="Wingdings" panose="05000000000000000000" pitchFamily="2" charset="2"/>
                        </a:rPr>
                        <a:t>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  <a:r>
                        <a:rPr lang="en-US" baseline="-25000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baseline="0" dirty="0"/>
                        <a:t>θ</a:t>
                      </a:r>
                      <a:r>
                        <a:rPr lang="en-US" baseline="-25000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  <a:r>
                        <a:rPr lang="en-US" baseline="-25000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baseline="0" dirty="0"/>
                        <a:t>α</a:t>
                      </a:r>
                      <a:r>
                        <a:rPr lang="en-US" baseline="-25000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5603860"/>
                  </a:ext>
                </a:extLst>
              </a:tr>
              <a:tr h="350230"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2268477"/>
                  </a:ext>
                </a:extLst>
              </a:tr>
              <a:tr h="350230">
                <a:tc>
                  <a:txBody>
                    <a:bodyPr/>
                    <a:lstStyle/>
                    <a:p>
                      <a:r>
                        <a:rPr lang="en-US" i="1" dirty="0"/>
                        <a:t>n-1 </a:t>
                      </a:r>
                      <a:r>
                        <a:rPr lang="en-US" i="1" dirty="0">
                          <a:sym typeface="Wingdings" panose="05000000000000000000" pitchFamily="2" charset="2"/>
                        </a:rPr>
                        <a:t> n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</a:t>
                      </a:r>
                      <a:r>
                        <a:rPr lang="en-US" baseline="-25000" dirty="0" err="1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baseline="0" dirty="0"/>
                        <a:t>θ</a:t>
                      </a:r>
                      <a:r>
                        <a:rPr lang="en-US" baseline="-25000" dirty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r</a:t>
                      </a:r>
                      <a:r>
                        <a:rPr lang="en-US" baseline="-25000" dirty="0" err="1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dirty="0"/>
                        <a:t>α</a:t>
                      </a:r>
                      <a:r>
                        <a:rPr lang="en-US" baseline="-25000" dirty="0"/>
                        <a:t>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55041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0306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Representing DH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32432" cy="3723837"/>
          </a:xfrm>
        </p:spPr>
        <p:txBody>
          <a:bodyPr/>
          <a:lstStyle/>
          <a:p>
            <a:r>
              <a:rPr lang="en-US" dirty="0"/>
              <a:t>There are lots of different ways to represent DH Params:</a:t>
            </a:r>
          </a:p>
          <a:p>
            <a:pPr lvl="1"/>
            <a:r>
              <a:rPr lang="en-US" dirty="0"/>
              <a:t>Some sources split the transform into a transform about </a:t>
            </a:r>
            <a:r>
              <a:rPr lang="en-US" i="1" dirty="0"/>
              <a:t>z</a:t>
            </a:r>
            <a:r>
              <a:rPr lang="en-US" dirty="0"/>
              <a:t> and a transform about </a:t>
            </a:r>
            <a:r>
              <a:rPr lang="en-US" i="1" dirty="0"/>
              <a:t>x</a:t>
            </a:r>
            <a:r>
              <a:rPr lang="en-US" dirty="0"/>
              <a:t>, so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Some sources replace parameter </a:t>
            </a:r>
            <a:r>
              <a:rPr lang="en-US" i="1" dirty="0"/>
              <a:t>r</a:t>
            </a:r>
            <a:r>
              <a:rPr lang="en-US" dirty="0"/>
              <a:t> with </a:t>
            </a:r>
            <a:r>
              <a:rPr lang="en-US" i="1" dirty="0"/>
              <a:t>a</a:t>
            </a:r>
            <a:r>
              <a:rPr lang="en-US" dirty="0"/>
              <a:t> (we use </a:t>
            </a:r>
            <a:r>
              <a:rPr lang="en-US" i="1" dirty="0"/>
              <a:t>r</a:t>
            </a:r>
            <a:r>
              <a:rPr lang="en-US" dirty="0"/>
              <a:t> to avoid confusion with parameter </a:t>
            </a:r>
            <a:r>
              <a:rPr lang="el-GR" i="1" dirty="0"/>
              <a:t>α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There are also Modified DH Parameters which place the </a:t>
            </a:r>
            <a:r>
              <a:rPr lang="en-US" i="1" dirty="0" err="1"/>
              <a:t>i</a:t>
            </a:r>
            <a:r>
              <a:rPr lang="en-US" dirty="0" err="1"/>
              <a:t>th</a:t>
            </a:r>
            <a:r>
              <a:rPr lang="en-US" dirty="0"/>
              <a:t> frame at joint </a:t>
            </a:r>
            <a:r>
              <a:rPr lang="en-US" i="1" dirty="0"/>
              <a:t>i </a:t>
            </a:r>
            <a:r>
              <a:rPr lang="en-US" dirty="0"/>
              <a:t>instead of the </a:t>
            </a:r>
            <a:r>
              <a:rPr lang="en-US" i="1" dirty="0"/>
              <a:t>i+1</a:t>
            </a:r>
            <a:r>
              <a:rPr lang="en-US" dirty="0"/>
              <a:t>th joint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15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F44A8C-FB8A-D91D-EBD2-947D395F6329}"/>
              </a:ext>
            </a:extLst>
          </p:cNvPr>
          <p:cNvSpPr txBox="1"/>
          <p:nvPr/>
        </p:nvSpPr>
        <p:spPr>
          <a:xfrm>
            <a:off x="7291136" y="2803976"/>
            <a:ext cx="4832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transform z(i-1) to z(</a:t>
            </a:r>
            <a:r>
              <a:rPr lang="en-US" dirty="0" err="1"/>
              <a:t>i</a:t>
            </a:r>
            <a:r>
              <a:rPr lang="en-US" dirty="0"/>
              <a:t>), then work on x(</a:t>
            </a:r>
            <a:r>
              <a:rPr lang="en-US" dirty="0" err="1"/>
              <a:t>i</a:t>
            </a:r>
            <a:r>
              <a:rPr lang="en-US" dirty="0"/>
              <a:t>)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98BF45E5-5C0E-E5A5-F119-BE5CD75457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9628" y="3201073"/>
            <a:ext cx="8029575" cy="33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FD4B741F-9596-48F7-4719-DC0B3B90C529}"/>
              </a:ext>
            </a:extLst>
          </p:cNvPr>
          <p:cNvCxnSpPr>
            <a:cxnSpLocks/>
            <a:stCxn id="5" idx="1"/>
          </p:cNvCxnSpPr>
          <p:nvPr/>
        </p:nvCxnSpPr>
        <p:spPr>
          <a:xfrm rot="10800000" flipV="1">
            <a:off x="6946234" y="2988641"/>
            <a:ext cx="344902" cy="319603"/>
          </a:xfrm>
          <a:prstGeom prst="curvedConnector3">
            <a:avLst>
              <a:gd name="adj1" fmla="val 112791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69404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32432" cy="3723837"/>
          </a:xfrm>
        </p:spPr>
        <p:txBody>
          <a:bodyPr/>
          <a:lstStyle/>
          <a:p>
            <a:r>
              <a:rPr lang="en-US" dirty="0"/>
              <a:t>Forward Kinematics Lab Assignment is due </a:t>
            </a:r>
            <a:r>
              <a:rPr lang="en-US" b="1" i="1" dirty="0"/>
              <a:t>before your exam!</a:t>
            </a:r>
          </a:p>
          <a:p>
            <a:pPr lvl="1"/>
            <a:r>
              <a:rPr lang="en-US" b="1" i="1" dirty="0"/>
              <a:t>Check ELMS for specifics</a:t>
            </a:r>
            <a:endParaRPr lang="en-US" dirty="0"/>
          </a:p>
          <a:p>
            <a:pPr lvl="1"/>
            <a:r>
              <a:rPr lang="en-US" dirty="0"/>
              <a:t>Part of the assignment is Gazebo testing, let us know ASAP if your group is having problems!</a:t>
            </a:r>
          </a:p>
          <a:p>
            <a:pPr lvl="1"/>
            <a:r>
              <a:rPr lang="en-US" dirty="0"/>
              <a:t>Kaustubh will be giving a demo to help with the lab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16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7591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Late assignments</a:t>
            </a:r>
          </a:p>
          <a:p>
            <a:pPr lvl="1"/>
            <a:r>
              <a:rPr lang="en-US" dirty="0"/>
              <a:t>Reach out to us </a:t>
            </a:r>
            <a:r>
              <a:rPr lang="en-US" b="1" dirty="0"/>
              <a:t>before</a:t>
            </a:r>
            <a:r>
              <a:rPr lang="en-US" dirty="0"/>
              <a:t> the assignment is due!</a:t>
            </a:r>
          </a:p>
          <a:p>
            <a:pPr lvl="1"/>
            <a:r>
              <a:rPr lang="en-US" dirty="0"/>
              <a:t>For labs we will give extensions where we can (within reason)</a:t>
            </a:r>
          </a:p>
          <a:p>
            <a:pPr lvl="2"/>
            <a:r>
              <a:rPr lang="en-US" dirty="0"/>
              <a:t>The labs build on each other, so falling behind will make your life and your groups lives harder!</a:t>
            </a:r>
          </a:p>
          <a:p>
            <a:pPr lvl="2"/>
            <a:r>
              <a:rPr lang="en-US" dirty="0"/>
              <a:t>Labs at RAL are much harder to make up</a:t>
            </a:r>
          </a:p>
          <a:p>
            <a:pPr lvl="2"/>
            <a:r>
              <a:rPr lang="en-US" dirty="0"/>
              <a:t>Labs at RAL are also very short, show up on time!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2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9048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EF7C0C-0025-C389-5420-3CD74EA902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FB9D6-A7E0-44B6-4DE0-243E6D854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Todays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2B23-BF4B-AE57-3E5C-25BBA5D90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FK Lecture</a:t>
            </a:r>
          </a:p>
          <a:p>
            <a:r>
              <a:rPr lang="en-US" dirty="0"/>
              <a:t>Solving the DH Table for the UR3</a:t>
            </a:r>
          </a:p>
          <a:p>
            <a:r>
              <a:rPr lang="en-US" dirty="0"/>
              <a:t>Validating last weeks measurements using a Python script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B6224A-1149-7450-6916-124B106266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3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2759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than one way to do Forward Kinematics:</a:t>
            </a:r>
          </a:p>
          <a:p>
            <a:pPr lvl="1"/>
            <a:r>
              <a:rPr lang="en-US" dirty="0"/>
              <a:t>Transform Matrices</a:t>
            </a:r>
          </a:p>
          <a:p>
            <a:pPr lvl="1"/>
            <a:r>
              <a:rPr lang="en-US" dirty="0"/>
              <a:t>Screw Matrices</a:t>
            </a:r>
          </a:p>
          <a:p>
            <a:pPr lvl="1"/>
            <a:r>
              <a:rPr lang="en-US" u="sng" dirty="0"/>
              <a:t>DH Parameters</a:t>
            </a:r>
          </a:p>
          <a:p>
            <a:r>
              <a:rPr lang="en-US" dirty="0"/>
              <a:t>This is where linear algebra becomes very important!</a:t>
            </a:r>
          </a:p>
          <a:p>
            <a:r>
              <a:rPr lang="en-US" dirty="0"/>
              <a:t>We’re interested in using </a:t>
            </a:r>
            <a:r>
              <a:rPr lang="en-US" i="1" dirty="0"/>
              <a:t>DH Parameters</a:t>
            </a:r>
          </a:p>
          <a:p>
            <a:r>
              <a:rPr lang="en-US" i="1" dirty="0"/>
              <a:t>What would be important qualities for an FK method to have?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4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66117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DH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Need to move our reference frame between joints</a:t>
            </a:r>
          </a:p>
          <a:p>
            <a:pPr lvl="1"/>
            <a:r>
              <a:rPr lang="en-US" dirty="0"/>
              <a:t>Ideally, the representation of each frame will be </a:t>
            </a:r>
            <a:r>
              <a:rPr lang="en-US" i="1" dirty="0"/>
              <a:t>unique</a:t>
            </a:r>
          </a:p>
          <a:p>
            <a:pPr lvl="1"/>
            <a:r>
              <a:rPr lang="en-US" dirty="0"/>
              <a:t>We want to be able to “walk” along our chain of joints, moving our reference frame at each step</a:t>
            </a:r>
          </a:p>
          <a:p>
            <a:endParaRPr lang="en-US" dirty="0"/>
          </a:p>
          <a:p>
            <a:r>
              <a:rPr lang="en-US" dirty="0"/>
              <a:t>In ROS, </a:t>
            </a:r>
            <a:r>
              <a:rPr lang="en-US" dirty="0" err="1"/>
              <a:t>MoveIt</a:t>
            </a:r>
            <a:r>
              <a:rPr lang="en-US" dirty="0"/>
              <a:t>! (usually) handles our Forward Kinematics via DH Parameters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5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1332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EE4531E5-9273-4EED-EF1E-11FE2B63CE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9846" y="2374232"/>
            <a:ext cx="4972153" cy="3650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DH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04221" cy="3723837"/>
          </a:xfrm>
        </p:spPr>
        <p:txBody>
          <a:bodyPr/>
          <a:lstStyle/>
          <a:p>
            <a:r>
              <a:rPr lang="en-US" dirty="0"/>
              <a:t>Defines a transformation between joints </a:t>
            </a:r>
            <a:r>
              <a:rPr lang="en-US" i="1" dirty="0"/>
              <a:t>i-1 </a:t>
            </a:r>
            <a:r>
              <a:rPr lang="en-US" dirty="0"/>
              <a:t>and </a:t>
            </a:r>
            <a:r>
              <a:rPr lang="en-US" i="1" dirty="0" err="1"/>
              <a:t>i</a:t>
            </a:r>
            <a:r>
              <a:rPr lang="en-US" i="1" dirty="0"/>
              <a:t> </a:t>
            </a:r>
          </a:p>
          <a:p>
            <a:r>
              <a:rPr lang="en-US" dirty="0"/>
              <a:t>To set up:</a:t>
            </a:r>
          </a:p>
          <a:p>
            <a:pPr lvl="1"/>
            <a:r>
              <a:rPr lang="en-US" dirty="0"/>
              <a:t>Orient your z-axis through the joint </a:t>
            </a:r>
          </a:p>
          <a:p>
            <a:pPr lvl="2"/>
            <a:r>
              <a:rPr lang="en-US" dirty="0"/>
              <a:t>Along axis of rotation for revolute</a:t>
            </a:r>
          </a:p>
          <a:p>
            <a:pPr lvl="2"/>
            <a:r>
              <a:rPr lang="en-US" dirty="0"/>
              <a:t>Along axis of motion for prismatic	</a:t>
            </a:r>
          </a:p>
          <a:p>
            <a:pPr lvl="1"/>
            <a:r>
              <a:rPr lang="en-US" dirty="0"/>
              <a:t>Point x along the member </a:t>
            </a:r>
          </a:p>
          <a:p>
            <a:pPr lvl="1"/>
            <a:r>
              <a:rPr lang="en-US" dirty="0"/>
              <a:t>Choose y to make a right handed frame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6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0098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EE4531E5-9273-4EED-EF1E-11FE2B63CE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7912" y="-33832"/>
            <a:ext cx="4972153" cy="3650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DH Parameters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A9B6CA-60D4-D342-A234-2332F483DC5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7239000" cy="4026535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We can now define a transform in terms of four parameters per link: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i="1" dirty="0"/>
                  <a:t> – </a:t>
                </a:r>
                <a:r>
                  <a:rPr lang="en-US" dirty="0"/>
                  <a:t>offset along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0" i="1" baseline="-2500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i="1" baseline="-25000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i="1" dirty="0"/>
              </a:p>
              <a:p>
                <a:pPr lvl="1"/>
                <a14:m>
                  <m:oMath xmlns:m="http://schemas.openxmlformats.org/officeDocument/2006/math">
                    <m:r>
                      <a:rPr lang="el-GR" i="1" dirty="0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l-GR" i="1" dirty="0"/>
                  <a:t> </a:t>
                </a:r>
                <a:r>
                  <a:rPr lang="en-US" i="1" dirty="0"/>
                  <a:t>–</a:t>
                </a:r>
                <a:r>
                  <a:rPr lang="en-US" dirty="0"/>
                  <a:t> angle about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dirty="0"/>
                  <a:t>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dirty="0"/>
                  <a:t>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i="1" baseline="-25000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i="1" baseline="-25000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i="1" dirty="0"/>
                  <a:t> – </a:t>
                </a:r>
                <a:r>
                  <a:rPr lang="en-US" dirty="0"/>
                  <a:t>length about common normal (</a:t>
                </a:r>
                <a:r>
                  <a:rPr lang="en-US" dirty="0" err="1"/>
                  <a:t>dist</a:t>
                </a:r>
                <a:r>
                  <a:rPr lang="en-US" dirty="0"/>
                  <a:t> along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from the intersection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dirty="0"/>
                  <a:t>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l-GR" i="1" dirty="0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l-GR" i="1" dirty="0"/>
                  <a:t> </a:t>
                </a:r>
                <a:r>
                  <a:rPr lang="en-US" i="1" dirty="0"/>
                  <a:t>– </a:t>
                </a:r>
                <a:r>
                  <a:rPr lang="en-US" dirty="0"/>
                  <a:t>angle about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,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dirty="0"/>
                  <a:t> to </a:t>
                </a:r>
                <a:r>
                  <a:rPr lang="en-US" i="1" dirty="0"/>
                  <a:t>x</a:t>
                </a:r>
                <a:r>
                  <a:rPr lang="en-US" i="1" baseline="-25000" dirty="0"/>
                  <a:t>i</a:t>
                </a:r>
              </a:p>
              <a:p>
                <a:pPr marL="914400" lvl="2" indent="0">
                  <a:buNone/>
                </a:pPr>
                <a:endParaRPr lang="en-US" i="1" dirty="0"/>
              </a:p>
              <a:p>
                <a:pPr marL="914400" lvl="2" indent="0">
                  <a:buNone/>
                </a:pPr>
                <a:r>
                  <a:rPr lang="en-US" i="1" dirty="0"/>
                  <a:t>(that’s an alpha!)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A9B6CA-60D4-D342-A234-2332F483DC5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7239000" cy="4026535"/>
              </a:xfrm>
              <a:blipFill>
                <a:blip r:embed="rId3"/>
                <a:stretch>
                  <a:fillRect l="-1516" t="-13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7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9E9FF373-C234-2246-1352-8430BE2AA6C6}"/>
              </a:ext>
            </a:extLst>
          </p:cNvPr>
          <p:cNvCxnSpPr>
            <a:cxnSpLocks/>
          </p:cNvCxnSpPr>
          <p:nvPr/>
        </p:nvCxnSpPr>
        <p:spPr>
          <a:xfrm flipV="1">
            <a:off x="631770" y="3967207"/>
            <a:ext cx="914396" cy="613106"/>
          </a:xfrm>
          <a:prstGeom prst="curvedConnector3">
            <a:avLst>
              <a:gd name="adj1" fmla="val -1818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BEDAC122-957E-FFAB-807D-B01B3EEE973E}"/>
              </a:ext>
            </a:extLst>
          </p:cNvPr>
          <p:cNvCxnSpPr>
            <a:cxnSpLocks/>
          </p:cNvCxnSpPr>
          <p:nvPr/>
        </p:nvCxnSpPr>
        <p:spPr>
          <a:xfrm rot="10800000">
            <a:off x="1823259" y="4813070"/>
            <a:ext cx="861755" cy="423951"/>
          </a:xfrm>
          <a:prstGeom prst="curvedConnector3">
            <a:avLst>
              <a:gd name="adj1" fmla="val 99196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CD6740D-9A99-62DD-AA21-81E90E52703E}"/>
                  </a:ext>
                </a:extLst>
              </p:cNvPr>
              <p:cNvSpPr txBox="1"/>
              <p:nvPr/>
            </p:nvSpPr>
            <p:spPr>
              <a:xfrm>
                <a:off x="274320" y="4640655"/>
                <a:ext cx="1548938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Some sources call this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CD6740D-9A99-62DD-AA21-81E90E5270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320" y="4640655"/>
                <a:ext cx="1548938" cy="923330"/>
              </a:xfrm>
              <a:prstGeom prst="rect">
                <a:avLst/>
              </a:prstGeom>
              <a:blipFill>
                <a:blip r:embed="rId4"/>
                <a:stretch>
                  <a:fillRect l="-3150" t="-3947" b="-85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10875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76EEF6-F01A-EBCB-F4DA-0FB35779F6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87D3199F-6C19-BC6A-C338-240EE42DD0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7912" y="-33832"/>
            <a:ext cx="4972153" cy="3650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96B4B3-A5FB-8EBD-BE62-B0D7B6307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DH 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27685-945B-45FE-710E-F4066B5B86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239000" cy="4026535"/>
          </a:xfrm>
        </p:spPr>
        <p:txBody>
          <a:bodyPr>
            <a:normAutofit/>
          </a:bodyPr>
          <a:lstStyle/>
          <a:p>
            <a:r>
              <a:rPr lang="en-US" dirty="0"/>
              <a:t>DH Parameters come with two constraints which can be viewed in two ways: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A726EA-7B6B-C8CE-1A72-5CF03DAE7A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8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6E90821-64F3-54D9-5CF6-4AC8CC78281B}"/>
                  </a:ext>
                </a:extLst>
              </p:cNvPr>
              <p:cNvSpPr txBox="1"/>
              <p:nvPr/>
            </p:nvSpPr>
            <p:spPr>
              <a:xfrm>
                <a:off x="1026867" y="3071077"/>
                <a:ext cx="3092334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 is perpendicular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6E90821-64F3-54D9-5CF6-4AC8CC7828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6867" y="3071077"/>
                <a:ext cx="3092334" cy="830997"/>
              </a:xfrm>
              <a:prstGeom prst="rect">
                <a:avLst/>
              </a:prstGeom>
              <a:blipFill>
                <a:blip r:embed="rId3"/>
                <a:stretch>
                  <a:fillRect t="-5882" r="-394" b="-16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3420DD0-B304-6B12-2547-7044DD275A17}"/>
                  </a:ext>
                </a:extLst>
              </p:cNvPr>
              <p:cNvSpPr txBox="1"/>
              <p:nvPr/>
            </p:nvSpPr>
            <p:spPr>
              <a:xfrm>
                <a:off x="4651215" y="3071076"/>
                <a:ext cx="3092334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/>
                  <a:t>DH Transforms can’t rotate about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400" dirty="0"/>
                  <a:t> axes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3420DD0-B304-6B12-2547-7044DD275A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215" y="3071076"/>
                <a:ext cx="3092334" cy="830997"/>
              </a:xfrm>
              <a:prstGeom prst="rect">
                <a:avLst/>
              </a:prstGeom>
              <a:blipFill>
                <a:blip r:embed="rId4"/>
                <a:stretch>
                  <a:fillRect l="-592" t="-5882" r="-592" b="-16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299C2D20-AA48-C79D-57B6-1BE0D4AA8A51}"/>
              </a:ext>
            </a:extLst>
          </p:cNvPr>
          <p:cNvSpPr txBox="1"/>
          <p:nvPr/>
        </p:nvSpPr>
        <p:spPr>
          <a:xfrm>
            <a:off x="178399" y="3198167"/>
            <a:ext cx="11649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(DH1)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BC6AA11-1040-09ED-935B-F00AC76CF0C9}"/>
                  </a:ext>
                </a:extLst>
              </p:cNvPr>
              <p:cNvSpPr txBox="1"/>
              <p:nvPr/>
            </p:nvSpPr>
            <p:spPr>
              <a:xfrm>
                <a:off x="1026867" y="4507720"/>
                <a:ext cx="309233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 intersects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BC6AA11-1040-09ED-935B-F00AC76CF0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6867" y="4507720"/>
                <a:ext cx="3092334" cy="461665"/>
              </a:xfrm>
              <a:prstGeom prst="rect">
                <a:avLst/>
              </a:prstGeom>
              <a:blipFill>
                <a:blip r:embed="rId5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AFCE807-00D9-E38B-7877-E0F55F2F3369}"/>
                  </a:ext>
                </a:extLst>
              </p:cNvPr>
              <p:cNvSpPr txBox="1"/>
              <p:nvPr/>
            </p:nvSpPr>
            <p:spPr>
              <a:xfrm>
                <a:off x="4651215" y="4316527"/>
                <a:ext cx="3092334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/>
                  <a:t>DH Transforms can’t move about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400" dirty="0"/>
                  <a:t> axes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AFCE807-00D9-E38B-7877-E0F55F2F33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215" y="4316527"/>
                <a:ext cx="3092334" cy="830997"/>
              </a:xfrm>
              <a:prstGeom prst="rect">
                <a:avLst/>
              </a:prstGeom>
              <a:blipFill>
                <a:blip r:embed="rId6"/>
                <a:stretch>
                  <a:fillRect l="-592" t="-5882" r="-592" b="-16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4873C857-219D-13DD-C14C-8287371AD760}"/>
              </a:ext>
            </a:extLst>
          </p:cNvPr>
          <p:cNvSpPr txBox="1"/>
          <p:nvPr/>
        </p:nvSpPr>
        <p:spPr>
          <a:xfrm>
            <a:off x="178399" y="4518432"/>
            <a:ext cx="11649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(DH2)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C3D1CE7-33B9-EB0A-772C-9D4477F807CC}"/>
              </a:ext>
            </a:extLst>
          </p:cNvPr>
          <p:cNvCxnSpPr>
            <a:stCxn id="5" idx="3"/>
            <a:endCxn id="7" idx="1"/>
          </p:cNvCxnSpPr>
          <p:nvPr/>
        </p:nvCxnSpPr>
        <p:spPr>
          <a:xfrm flipV="1">
            <a:off x="4119201" y="3486575"/>
            <a:ext cx="532014" cy="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9A94A12-5F07-3493-99D7-2F752B0B96D2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4119201" y="4732026"/>
            <a:ext cx="532014" cy="6527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2036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2330" y="5681334"/>
            <a:ext cx="5167340" cy="367960"/>
          </a:xfrm>
        </p:spPr>
        <p:txBody>
          <a:bodyPr>
            <a:normAutofit fontScale="90000"/>
          </a:bodyPr>
          <a:lstStyle/>
          <a:p>
            <a:r>
              <a:rPr lang="en-US" sz="2400" dirty="0"/>
              <a:t>Credit to </a:t>
            </a:r>
            <a:r>
              <a:rPr lang="en-US" sz="2400" dirty="0" err="1"/>
              <a:t>TekkotsuRobtotics</a:t>
            </a:r>
            <a:r>
              <a:rPr lang="en-US" sz="2400" dirty="0"/>
              <a:t> on YouTube</a:t>
            </a:r>
          </a:p>
        </p:txBody>
      </p:sp>
      <p:pic>
        <p:nvPicPr>
          <p:cNvPr id="5" name="Denavit-Hartenberg Reference Frame Layout">
            <a:hlinkClick r:id="" action="ppaction://media"/>
            <a:extLst>
              <a:ext uri="{FF2B5EF4-FFF2-40B4-BE49-F238E27FC236}">
                <a16:creationId xmlns:a16="http://schemas.microsoft.com/office/drawing/2014/main" id="{F9B81729-6066-9110-A122-E2594BF5599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5215" y="10903"/>
            <a:ext cx="10081570" cy="5670431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9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4785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6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rebuchet MS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MD_Clark_PPT_Template_LF-9-22-20" id="{ACEC4496-3F54-4973-96E9-2407A49C8715}" vid="{6A4CE144-6DFC-4F59-BEBF-B0E82E6DAAB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25946</TotalTime>
  <Words>887</Words>
  <Application>Microsoft Office PowerPoint</Application>
  <PresentationFormat>Widescreen</PresentationFormat>
  <Paragraphs>142</Paragraphs>
  <Slides>16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Trebuchet MS</vt:lpstr>
      <vt:lpstr>Wingdings</vt:lpstr>
      <vt:lpstr>Office Theme</vt:lpstr>
      <vt:lpstr>Custom Design</vt:lpstr>
      <vt:lpstr>ENME480 Lab Week 5/6: Forward Kinematics</vt:lpstr>
      <vt:lpstr>Announcements</vt:lpstr>
      <vt:lpstr>Todays Plan</vt:lpstr>
      <vt:lpstr>Methods</vt:lpstr>
      <vt:lpstr>DH Parameters</vt:lpstr>
      <vt:lpstr>DH Parameters</vt:lpstr>
      <vt:lpstr>DH Parameters</vt:lpstr>
      <vt:lpstr>DH Constraints</vt:lpstr>
      <vt:lpstr>Credit to TekkotsuRobtotics on YouTube</vt:lpstr>
      <vt:lpstr>DH Parameter Matrix</vt:lpstr>
      <vt:lpstr>DH Parameter Matrix</vt:lpstr>
      <vt:lpstr>DH Parameter Matrix</vt:lpstr>
      <vt:lpstr>Using DH Parameters</vt:lpstr>
      <vt:lpstr>Using DH Parameters</vt:lpstr>
      <vt:lpstr>Representing DH Parameters</vt:lpstr>
      <vt:lpstr>Deliverables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Laumann</dc:creator>
  <cp:lastModifiedBy>Alex Beyer</cp:lastModifiedBy>
  <cp:revision>65</cp:revision>
  <dcterms:created xsi:type="dcterms:W3CDTF">2020-07-30T01:18:43Z</dcterms:created>
  <dcterms:modified xsi:type="dcterms:W3CDTF">2025-10-09T14:11:30Z</dcterms:modified>
</cp:coreProperties>
</file>

<file path=docProps/thumbnail.jpeg>
</file>